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85" r:id="rId15"/>
    <p:sldId id="271" r:id="rId16"/>
    <p:sldId id="272" r:id="rId17"/>
    <p:sldId id="273" r:id="rId18"/>
    <p:sldId id="260" r:id="rId19"/>
    <p:sldId id="284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5B28D0-8563-4832-8F56-3412A434EA7D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005E10-179F-469E-98A5-DED8B562E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05E10-179F-469E-98A5-DED8B562E70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05E10-179F-469E-98A5-DED8B562E705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sz="3600" b="1" u="sng" dirty="0" smtClean="0"/>
              <a:t>Тема лекции</a:t>
            </a:r>
            <a:r>
              <a:rPr lang="ru-RU" sz="3600" b="1" dirty="0" smtClean="0"/>
              <a:t>:</a:t>
            </a:r>
            <a:r>
              <a:rPr lang="ru-RU" sz="3600" dirty="0" smtClean="0"/>
              <a:t> </a:t>
            </a:r>
            <a:r>
              <a:rPr lang="ru-RU" sz="3600" b="1" dirty="0" smtClean="0"/>
              <a:t>Основы передачи 		         дискретных сообщений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/>
          <a:lstStyle/>
          <a:p>
            <a:r>
              <a:rPr lang="ru-RU" sz="4000" b="1" u="sng" dirty="0" smtClean="0"/>
              <a:t>Учебные вопросы</a:t>
            </a:r>
            <a:r>
              <a:rPr lang="ru-RU" sz="4000" b="1" dirty="0" smtClean="0"/>
              <a:t>:</a:t>
            </a:r>
            <a:r>
              <a:rPr lang="ru-RU" sz="4000" dirty="0" smtClean="0"/>
              <a:t> </a:t>
            </a:r>
          </a:p>
          <a:p>
            <a:pPr lvl="0"/>
            <a:r>
              <a:rPr lang="ru-RU" sz="4000" dirty="0" smtClean="0"/>
              <a:t>1. Информация, сообщение, сигналы.</a:t>
            </a:r>
          </a:p>
          <a:p>
            <a:r>
              <a:rPr lang="ru-RU" sz="4000" dirty="0" smtClean="0"/>
              <a:t>2.   Структурная схема системы ПДС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b="1" dirty="0" smtClean="0"/>
              <a:t>Энтропия ИС для </a:t>
            </a:r>
            <a:r>
              <a:rPr lang="ru-RU" sz="3000" b="1" i="1" dirty="0" smtClean="0"/>
              <a:t>К=2 </a:t>
            </a:r>
            <a:r>
              <a:rPr lang="ru-RU" sz="3000" b="1" dirty="0" smtClean="0"/>
              <a:t>и </a:t>
            </a:r>
            <a:r>
              <a:rPr lang="ru-RU" sz="3000" b="1" i="1" dirty="0" err="1" smtClean="0"/>
              <a:t>р</a:t>
            </a:r>
            <a:r>
              <a:rPr lang="ru-RU" sz="3000" b="1" i="1" dirty="0" smtClean="0"/>
              <a:t>(а</a:t>
            </a:r>
            <a:r>
              <a:rPr lang="ru-RU" sz="3000" b="1" i="1" baseline="-25000" dirty="0" smtClean="0"/>
              <a:t>1</a:t>
            </a:r>
            <a:r>
              <a:rPr lang="ru-RU" sz="3000" b="1" i="1" dirty="0" smtClean="0"/>
              <a:t>) </a:t>
            </a:r>
            <a:r>
              <a:rPr lang="ru-RU" sz="3000" b="1" i="1" dirty="0" err="1" smtClean="0"/>
              <a:t>=р</a:t>
            </a:r>
            <a:r>
              <a:rPr lang="ru-RU" sz="3000" b="1" i="1" dirty="0" smtClean="0"/>
              <a:t>(а</a:t>
            </a:r>
            <a:r>
              <a:rPr lang="ru-RU" sz="3000" b="1" i="1" baseline="-25000" dirty="0" smtClean="0"/>
              <a:t>2</a:t>
            </a:r>
            <a:r>
              <a:rPr lang="ru-RU" sz="3000" b="1" i="1" dirty="0" smtClean="0"/>
              <a:t>) </a:t>
            </a:r>
            <a:r>
              <a:rPr lang="ru-RU" sz="3000" b="1" dirty="0" smtClean="0"/>
              <a:t>=0,5</a:t>
            </a:r>
            <a:endParaRPr lang="ru-RU" sz="3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00808"/>
            <a:ext cx="9144000" cy="442535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	Следовательно, 1 бит — это количество информации, которое переносит один символ источника дискретных сообщений в том случае, когда алфавит  источника состоит из двух равновероятных символов.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914400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Принцип передачи сообщений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b="16870"/>
          <a:stretch>
            <a:fillRect/>
          </a:stretch>
        </p:blipFill>
        <p:spPr bwMode="auto">
          <a:xfrm>
            <a:off x="0" y="1916832"/>
            <a:ext cx="914400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lvl="0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Производительность источника</a:t>
            </a:r>
            <a:br>
              <a:rPr lang="ru-RU" sz="3200" b="1" dirty="0" smtClean="0"/>
            </a:b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 smtClean="0"/>
              <a:t>	Если взять    </a:t>
            </a:r>
            <a:r>
              <a:rPr lang="ru-RU" dirty="0" err="1" smtClean="0"/>
              <a:t>р</a:t>
            </a:r>
            <a:r>
              <a:rPr lang="ru-RU" dirty="0" smtClean="0"/>
              <a:t>(а</a:t>
            </a:r>
            <a:r>
              <a:rPr lang="ru-RU" baseline="-25000" dirty="0" smtClean="0"/>
              <a:t>1</a:t>
            </a:r>
            <a:r>
              <a:rPr lang="ru-RU" dirty="0" smtClean="0"/>
              <a:t>)        </a:t>
            </a:r>
            <a:r>
              <a:rPr lang="ru-RU" dirty="0" err="1" smtClean="0"/>
              <a:t>р</a:t>
            </a:r>
            <a:r>
              <a:rPr lang="ru-RU" dirty="0" smtClean="0"/>
              <a:t>(а</a:t>
            </a:r>
            <a:r>
              <a:rPr lang="ru-RU" baseline="-25000" dirty="0" smtClean="0"/>
              <a:t>2</a:t>
            </a:r>
            <a:r>
              <a:rPr lang="ru-RU" dirty="0" smtClean="0"/>
              <a:t>),  то Н(А)&lt;&lt; 1 бит/символ.  Таким образом, бит — максимальное среднее коли- </a:t>
            </a:r>
            <a:r>
              <a:rPr lang="ru-RU" dirty="0" err="1" smtClean="0"/>
              <a:t>чество</a:t>
            </a:r>
            <a:r>
              <a:rPr lang="ru-RU" dirty="0" smtClean="0"/>
              <a:t> информации, которое переносит один </a:t>
            </a:r>
            <a:r>
              <a:rPr lang="ru-RU" dirty="0" err="1" smtClean="0"/>
              <a:t>сим-вол</a:t>
            </a:r>
            <a:r>
              <a:rPr lang="ru-RU" dirty="0" smtClean="0"/>
              <a:t> ИС в том случае, когда алфавит источника </a:t>
            </a:r>
            <a:r>
              <a:rPr lang="ru-RU" dirty="0" err="1" smtClean="0"/>
              <a:t>вклю</a:t>
            </a:r>
            <a:r>
              <a:rPr lang="ru-RU" dirty="0" smtClean="0"/>
              <a:t>- чает два независимых символа.</a:t>
            </a:r>
          </a:p>
          <a:p>
            <a:pPr algn="just">
              <a:buNone/>
            </a:pPr>
            <a:r>
              <a:rPr lang="ru-RU" dirty="0" smtClean="0"/>
              <a:t>	Среднее количество информации, выдаваемое </a:t>
            </a:r>
            <a:r>
              <a:rPr lang="ru-RU" dirty="0" err="1" smtClean="0"/>
              <a:t>ис</a:t>
            </a:r>
            <a:r>
              <a:rPr lang="ru-RU" dirty="0" smtClean="0"/>
              <a:t> -</a:t>
            </a:r>
            <a:r>
              <a:rPr lang="ru-RU" dirty="0" err="1" smtClean="0"/>
              <a:t>точником</a:t>
            </a:r>
            <a:r>
              <a:rPr lang="ru-RU" dirty="0" smtClean="0"/>
              <a:t> в единицу времени, называют </a:t>
            </a:r>
            <a:r>
              <a:rPr lang="ru-RU" dirty="0" err="1" smtClean="0"/>
              <a:t>произво</a:t>
            </a:r>
            <a:r>
              <a:rPr lang="ru-RU" dirty="0" smtClean="0"/>
              <a:t>- </a:t>
            </a:r>
            <a:r>
              <a:rPr lang="ru-RU" dirty="0" err="1" smtClean="0"/>
              <a:t>дительностью</a:t>
            </a:r>
            <a:r>
              <a:rPr lang="ru-RU" dirty="0" smtClean="0"/>
              <a:t> источника и определяют по формуле:</a:t>
            </a:r>
          </a:p>
          <a:p>
            <a:pPr>
              <a:buNone/>
            </a:pPr>
            <a:r>
              <a:rPr lang="ru-RU" dirty="0" smtClean="0"/>
              <a:t>				Н'(А)=Н(А)/Т ,        </a:t>
            </a:r>
          </a:p>
          <a:p>
            <a:pPr algn="just">
              <a:buNone/>
            </a:pPr>
            <a:r>
              <a:rPr lang="ru-RU" dirty="0" smtClean="0"/>
              <a:t>	где Т — среднее время, отводимое на передачу одного символа, с.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3275856" y="1124744"/>
          <a:ext cx="432048" cy="360040"/>
        </p:xfrm>
        <a:graphic>
          <a:graphicData uri="http://schemas.openxmlformats.org/presentationml/2006/ole">
            <p:oleObj spid="_x0000_s2050" name="Equation" r:id="rId3" imgW="152280" imgH="1522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 Скорость передачи информации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Для канала ПДС используют характеристику — скорость передачи информации по каналу (</a:t>
            </a:r>
            <a:r>
              <a:rPr lang="en-US" dirty="0" smtClean="0"/>
              <a:t>R</a:t>
            </a:r>
            <a:r>
              <a:rPr lang="ru-RU" dirty="0" smtClean="0"/>
              <a:t>). Она определяется количеством бит, передаваемых в секунду. Максимально возможное значение скорости передачи информации по каналу при заданных </a:t>
            </a:r>
            <a:r>
              <a:rPr lang="ru-RU" dirty="0" err="1" smtClean="0"/>
              <a:t>усло</a:t>
            </a:r>
            <a:r>
              <a:rPr lang="ru-RU" dirty="0" smtClean="0"/>
              <a:t>- </a:t>
            </a:r>
            <a:r>
              <a:rPr lang="ru-RU" dirty="0" err="1" smtClean="0"/>
              <a:t>виях</a:t>
            </a:r>
            <a:r>
              <a:rPr lang="ru-RU" dirty="0" smtClean="0"/>
              <a:t> называют пропускной способностью канала и обозначают буквой С.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Цифровой сигнал данных</a:t>
            </a:r>
            <a:endParaRPr lang="ru-RU" u="sng" dirty="0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44824"/>
            <a:ext cx="799288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Цифровой сигнал данных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/>
              <a:t>	Сигналы, формируемые на выходе преобразователя дискретного сообщения в сигнал, как правило, являются по информационному параметру дискретными, т. е. описываются функцией дискретного времени и конечным множеством возможных значений. В технике передачи данных такие сигналы называют цифровыми сигналами данных (ЦСД). Параметр сигнала данных, изменение которого отображает изменение сообщения, называется представляющим (информационным). </a:t>
            </a:r>
          </a:p>
          <a:p>
            <a:pPr algn="just">
              <a:buNone/>
            </a:pPr>
            <a:r>
              <a:rPr lang="ru-RU" dirty="0" smtClean="0"/>
              <a:t>	На рисунке  изображен ЦСД, представляющим </a:t>
            </a:r>
            <a:r>
              <a:rPr lang="ru-RU" dirty="0" err="1" smtClean="0"/>
              <a:t>парамет</a:t>
            </a:r>
            <a:r>
              <a:rPr lang="ru-RU" dirty="0" smtClean="0"/>
              <a:t>- ром которого является амплитуда, а множество </a:t>
            </a:r>
            <a:r>
              <a:rPr lang="ru-RU" dirty="0" err="1" smtClean="0"/>
              <a:t>возмож-ных</a:t>
            </a:r>
            <a:r>
              <a:rPr lang="ru-RU" dirty="0" smtClean="0"/>
              <a:t> значений представляющего параметра равно двум (</a:t>
            </a:r>
            <a:r>
              <a:rPr lang="en-US" dirty="0" smtClean="0"/>
              <a:t>u</a:t>
            </a:r>
            <a:r>
              <a:rPr lang="ru-RU" dirty="0" smtClean="0"/>
              <a:t>=</a:t>
            </a:r>
            <a:r>
              <a:rPr lang="en-US" dirty="0" smtClean="0"/>
              <a:t>U</a:t>
            </a:r>
            <a:r>
              <a:rPr lang="ru-RU" baseline="-25000" dirty="0" smtClean="0"/>
              <a:t>1</a:t>
            </a:r>
            <a:r>
              <a:rPr lang="ru-RU" dirty="0" smtClean="0"/>
              <a:t> и </a:t>
            </a:r>
            <a:r>
              <a:rPr lang="en-US" dirty="0" smtClean="0"/>
              <a:t>u</a:t>
            </a:r>
            <a:r>
              <a:rPr lang="ru-RU" dirty="0" smtClean="0"/>
              <a:t>=О). Часть цифрового сигнала данных, </a:t>
            </a:r>
            <a:r>
              <a:rPr lang="ru-RU" dirty="0" err="1" smtClean="0"/>
              <a:t>отлича</a:t>
            </a:r>
            <a:r>
              <a:rPr lang="ru-RU" dirty="0" smtClean="0"/>
              <a:t>- </a:t>
            </a:r>
            <a:r>
              <a:rPr lang="ru-RU" dirty="0" err="1" smtClean="0"/>
              <a:t>ющаяся</a:t>
            </a:r>
            <a:r>
              <a:rPr lang="ru-RU" dirty="0" smtClean="0"/>
              <a:t> от остальных частей значением одного из своих представляющих параметров, называется элементом ЦСД.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Определения параметров ЦСД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/>
              <a:t>Фиксируемое значение состояния представляющего параметра сигнала называется значащей позицией. Момент, в который происходит смена значащей позиции сигнала, называется значащим (ЗМ). Интервал времени между двумя соседними значащими моментами сигнала называется значащим (ЗИ).</a:t>
            </a:r>
          </a:p>
          <a:p>
            <a:pPr algn="just"/>
            <a:r>
              <a:rPr lang="ru-RU" dirty="0" smtClean="0"/>
              <a:t>Минимальный интервал времени </a:t>
            </a:r>
            <a:r>
              <a:rPr lang="ru-RU" dirty="0" err="1" smtClean="0"/>
              <a:t>τ</a:t>
            </a:r>
            <a:r>
              <a:rPr lang="ru-RU" baseline="-25000" dirty="0" err="1" smtClean="0"/>
              <a:t>о</a:t>
            </a:r>
            <a:r>
              <a:rPr lang="ru-RU" dirty="0" smtClean="0"/>
              <a:t>, которому равны </a:t>
            </a:r>
            <a:r>
              <a:rPr lang="ru-RU" dirty="0" err="1" smtClean="0"/>
              <a:t>зна</a:t>
            </a:r>
            <a:r>
              <a:rPr lang="ru-RU" dirty="0" smtClean="0"/>
              <a:t>- </a:t>
            </a:r>
            <a:r>
              <a:rPr lang="ru-RU" dirty="0" err="1" smtClean="0"/>
              <a:t>чащие</a:t>
            </a:r>
            <a:r>
              <a:rPr lang="ru-RU" dirty="0" smtClean="0"/>
              <a:t> интервалы времени сигнала, называется </a:t>
            </a:r>
            <a:r>
              <a:rPr lang="ru-RU" dirty="0" err="1" smtClean="0"/>
              <a:t>единич</a:t>
            </a:r>
            <a:r>
              <a:rPr lang="ru-RU" dirty="0" smtClean="0"/>
              <a:t> -</a:t>
            </a:r>
            <a:r>
              <a:rPr lang="ru-RU" dirty="0" err="1" smtClean="0"/>
              <a:t>ным</a:t>
            </a:r>
            <a:r>
              <a:rPr lang="ru-RU" dirty="0" smtClean="0"/>
              <a:t>. Элемент сигнала, имеющий длительность, равную единичному интервалу времени, называется единичным.</a:t>
            </a:r>
          </a:p>
          <a:p>
            <a:pPr algn="just"/>
            <a:r>
              <a:rPr lang="ru-RU" dirty="0" smtClean="0"/>
              <a:t>Термин единичный элемент является одним из основных в технике передачи данных. В телеграфии ему </a:t>
            </a:r>
            <a:r>
              <a:rPr lang="ru-RU" dirty="0" err="1" smtClean="0"/>
              <a:t>соответст-вует</a:t>
            </a:r>
            <a:r>
              <a:rPr lang="ru-RU" dirty="0" smtClean="0"/>
              <a:t> термин элементарная посылка.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lvl="0"/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b="1" dirty="0" smtClean="0"/>
              <a:t>Изохронные и </a:t>
            </a:r>
            <a:r>
              <a:rPr lang="ru-RU" sz="3200" b="1" dirty="0" err="1" smtClean="0"/>
              <a:t>анизохронные</a:t>
            </a:r>
            <a:r>
              <a:rPr lang="ru-RU" sz="3200" b="1" dirty="0" smtClean="0"/>
              <a:t> сигналы данных</a:t>
            </a:r>
            <a:br>
              <a:rPr lang="ru-RU" sz="3200" b="1" dirty="0" smtClean="0"/>
            </a:b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Различают изохронные и </a:t>
            </a:r>
            <a:r>
              <a:rPr lang="ru-RU" dirty="0" err="1" smtClean="0"/>
              <a:t>анизохронные</a:t>
            </a:r>
            <a:r>
              <a:rPr lang="ru-RU" dirty="0" smtClean="0"/>
              <a:t> сигналы данных. Для изохронного сигнала любой знача- </a:t>
            </a:r>
            <a:r>
              <a:rPr lang="ru-RU" dirty="0" err="1" smtClean="0"/>
              <a:t>щий</a:t>
            </a:r>
            <a:r>
              <a:rPr lang="ru-RU" dirty="0" smtClean="0"/>
              <a:t> интервал времени равен единичному ин -</a:t>
            </a:r>
            <a:r>
              <a:rPr lang="ru-RU" dirty="0" err="1" smtClean="0"/>
              <a:t>тервалу</a:t>
            </a:r>
            <a:r>
              <a:rPr lang="ru-RU" dirty="0" smtClean="0"/>
              <a:t> или их целому числу. </a:t>
            </a:r>
            <a:r>
              <a:rPr lang="ru-RU" dirty="0" err="1" smtClean="0"/>
              <a:t>Анизохронными</a:t>
            </a:r>
            <a:r>
              <a:rPr lang="ru-RU" dirty="0" smtClean="0"/>
              <a:t> называются сигналы, элементы которых могут иметь любую длительность, но не менее чем 	 </a:t>
            </a:r>
            <a:r>
              <a:rPr lang="en-US" sz="2400" dirty="0" smtClean="0"/>
              <a:t>min</a:t>
            </a:r>
            <a:r>
              <a:rPr lang="ru-RU" dirty="0" smtClean="0"/>
              <a:t>.  Другой особенностью </a:t>
            </a:r>
            <a:r>
              <a:rPr lang="ru-RU" dirty="0" err="1" smtClean="0"/>
              <a:t>анизохронных</a:t>
            </a:r>
            <a:r>
              <a:rPr lang="ru-RU" dirty="0" smtClean="0"/>
              <a:t> сигналов является то, что они могут отстоять друг от друга во времени на произвольном </a:t>
            </a:r>
            <a:r>
              <a:rPr lang="ru-RU" dirty="0" err="1" smtClean="0"/>
              <a:t>расстоя</a:t>
            </a:r>
            <a:r>
              <a:rPr lang="ru-RU" dirty="0" smtClean="0"/>
              <a:t>- </a:t>
            </a:r>
            <a:r>
              <a:rPr lang="ru-RU" dirty="0" err="1" smtClean="0"/>
              <a:t>нии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611560" y="4221088"/>
          <a:ext cx="504056" cy="576064"/>
        </p:xfrm>
        <a:graphic>
          <a:graphicData uri="http://schemas.openxmlformats.org/presentationml/2006/ole">
            <p:oleObj spid="_x0000_s3074" name="Equation" r:id="rId4" imgW="177480" imgH="241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2-й вопрос: Структурная схема системы ПДС 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Структурная схема системы ПДС</a:t>
            </a:r>
          </a:p>
          <a:p>
            <a:pPr marL="514350" indent="-514350">
              <a:buAutoNum type="arabicPeriod"/>
            </a:pPr>
            <a:r>
              <a:rPr lang="ru-RU" dirty="0" smtClean="0"/>
              <a:t>Бинарные коды </a:t>
            </a:r>
          </a:p>
          <a:p>
            <a:pPr marL="514350" indent="-514350">
              <a:buAutoNum type="arabicPeriod"/>
            </a:pPr>
            <a:r>
              <a:rPr lang="ru-RU" dirty="0" smtClean="0"/>
              <a:t>Код МТК-2</a:t>
            </a:r>
          </a:p>
          <a:p>
            <a:pPr marL="514350" indent="-514350">
              <a:buAutoNum type="arabicPeriod"/>
            </a:pPr>
            <a:r>
              <a:rPr lang="ru-RU" dirty="0" smtClean="0"/>
              <a:t>Стандартный код передачи данных</a:t>
            </a:r>
          </a:p>
          <a:p>
            <a:pPr marL="514350" indent="-514350">
              <a:buAutoNum type="arabicPeriod"/>
            </a:pPr>
            <a:r>
              <a:rPr lang="ru-RU" dirty="0" smtClean="0"/>
              <a:t>Избыточность сообщений</a:t>
            </a:r>
          </a:p>
          <a:p>
            <a:pPr marL="514350" indent="-514350">
              <a:buAutoNum type="arabicPeriod"/>
            </a:pPr>
            <a:r>
              <a:rPr lang="ru-RU" dirty="0" smtClean="0"/>
              <a:t>Кодер и декодер</a:t>
            </a:r>
          </a:p>
          <a:p>
            <a:pPr marL="514350" indent="-514350">
              <a:buAutoNum type="arabicPeriod"/>
            </a:pPr>
            <a:r>
              <a:rPr lang="ru-RU" dirty="0" smtClean="0"/>
              <a:t>Устройства преобразования сигналов</a:t>
            </a:r>
          </a:p>
          <a:p>
            <a:pPr marL="514350" indent="-514350">
              <a:buAutoNum type="arabicPeriod"/>
            </a:pPr>
            <a:r>
              <a:rPr lang="ru-RU" dirty="0" smtClean="0"/>
              <a:t>Синхронные и асинхронные ДК</a:t>
            </a:r>
          </a:p>
          <a:p>
            <a:pPr marL="514350" indent="-514350">
              <a:buAutoNum type="arabicPeriod"/>
            </a:pPr>
            <a:r>
              <a:rPr lang="ru-RU" dirty="0" smtClean="0"/>
              <a:t>Расширенный дискретный канал</a:t>
            </a:r>
          </a:p>
          <a:p>
            <a:pPr marL="514350" indent="-514350">
              <a:buAutoNum type="arabicPeriod"/>
            </a:pPr>
            <a:r>
              <a:rPr lang="ru-RU" dirty="0" smtClean="0"/>
              <a:t>Характеристики дискретного канала</a:t>
            </a:r>
          </a:p>
          <a:p>
            <a:pPr marL="514350" indent="-514350">
              <a:buAutoNum type="arabicPeriod"/>
            </a:pPr>
            <a:r>
              <a:rPr lang="ru-RU" dirty="0" smtClean="0"/>
              <a:t> Пример расчёта скорости телеграфирования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2800" b="1" u="sng" dirty="0" smtClean="0"/>
              <a:t>Структурная схема системы ПДС</a:t>
            </a:r>
          </a:p>
        </p:txBody>
      </p:sp>
      <p:pic>
        <p:nvPicPr>
          <p:cNvPr id="317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9144000" cy="2808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477962"/>
          </a:xfrm>
        </p:spPr>
        <p:txBody>
          <a:bodyPr/>
          <a:lstStyle/>
          <a:p>
            <a:pPr eaLnBrk="1" hangingPunct="1"/>
            <a:r>
              <a:rPr lang="ru-RU" sz="3200" b="1" smtClean="0"/>
              <a:t>ЛИТЕРАТУРА</a:t>
            </a:r>
            <a:endParaRPr lang="ru-RU" sz="32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52400" y="1447800"/>
            <a:ext cx="8839200" cy="525780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ru-RU" dirty="0" smtClean="0"/>
              <a:t>1.</a:t>
            </a:r>
            <a:r>
              <a:rPr lang="ru-RU" b="1" dirty="0" smtClean="0"/>
              <a:t> </a:t>
            </a:r>
            <a:r>
              <a:rPr lang="ru-RU" dirty="0" smtClean="0"/>
              <a:t>Телекоммуникационные системы и сети: учеб. пособие для вузов и колледжей: в 3 т., Т.1.: Современные технологии/ Б. И. </a:t>
            </a:r>
            <a:r>
              <a:rPr lang="ru-RU" dirty="0" err="1" smtClean="0"/>
              <a:t>Крук</a:t>
            </a:r>
            <a:r>
              <a:rPr lang="ru-RU" dirty="0" smtClean="0"/>
              <a:t>, В. Н. </a:t>
            </a:r>
            <a:r>
              <a:rPr lang="ru-RU" dirty="0" err="1" smtClean="0"/>
              <a:t>Попантонопуло</a:t>
            </a:r>
            <a:r>
              <a:rPr lang="ru-RU" dirty="0" smtClean="0"/>
              <a:t>, В. П. Шувалов. - М. : Горячая линия - Телеком, 2005. - 647 с. : ил.</a:t>
            </a:r>
          </a:p>
          <a:p>
            <a:pPr>
              <a:defRPr/>
            </a:pPr>
            <a:r>
              <a:rPr lang="ru-RU" dirty="0" smtClean="0"/>
              <a:t>2. Проект концепции предоставления документальных услуг электросвязи. Министерство Российской Федерации по связи и информатизации 2002г.</a:t>
            </a:r>
          </a:p>
          <a:p>
            <a:pPr>
              <a:defRPr/>
            </a:pPr>
            <a:r>
              <a:rPr lang="ru-RU" dirty="0" smtClean="0"/>
              <a:t>3. Основы построения систем и сетей передачи информации: учеб. пособие для вузов/ В. В. </a:t>
            </a:r>
            <a:r>
              <a:rPr lang="ru-RU" dirty="0" err="1" smtClean="0"/>
              <a:t>Ломовицкий</a:t>
            </a:r>
            <a:r>
              <a:rPr lang="ru-RU" dirty="0" smtClean="0"/>
              <a:t>, А. И. Михайлов, К. В. </a:t>
            </a:r>
            <a:r>
              <a:rPr lang="ru-RU" dirty="0" err="1" smtClean="0"/>
              <a:t>Шестак</a:t>
            </a:r>
            <a:r>
              <a:rPr lang="ru-RU" dirty="0" smtClean="0"/>
              <a:t>/ - М. : Горячая линия – Теле- ком, 2005. - 382 с.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4000" b="1" dirty="0" smtClean="0"/>
              <a:t>Бинарные коды </a:t>
            </a:r>
            <a:br>
              <a:rPr lang="ru-RU" sz="4000" b="1" dirty="0" smtClean="0"/>
            </a:b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	Основание кода характеризует возможное число различимых значащих позиций </a:t>
            </a:r>
            <a:r>
              <a:rPr lang="ru-RU" dirty="0" err="1" smtClean="0"/>
              <a:t>поступа</a:t>
            </a:r>
            <a:r>
              <a:rPr lang="ru-RU" dirty="0" smtClean="0"/>
              <a:t> -</a:t>
            </a:r>
            <a:r>
              <a:rPr lang="ru-RU" dirty="0" err="1" smtClean="0"/>
              <a:t>ющего</a:t>
            </a:r>
            <a:r>
              <a:rPr lang="ru-RU" dirty="0" smtClean="0"/>
              <a:t> от ИС сигнала.</a:t>
            </a:r>
          </a:p>
          <a:p>
            <a:pPr algn="just">
              <a:buNone/>
            </a:pPr>
            <a:r>
              <a:rPr lang="ru-RU" dirty="0" smtClean="0"/>
              <a:t>	В технике ПДС наибольшее распространение получили коды с основанием 2. Такие коды часто называют двоичными, или бинарными. Основными причинами широкого </a:t>
            </a:r>
            <a:r>
              <a:rPr lang="ru-RU" dirty="0" err="1" smtClean="0"/>
              <a:t>использова</a:t>
            </a:r>
            <a:r>
              <a:rPr lang="ru-RU" dirty="0" smtClean="0"/>
              <a:t>- </a:t>
            </a:r>
            <a:r>
              <a:rPr lang="ru-RU" dirty="0" err="1" smtClean="0"/>
              <a:t>ния</a:t>
            </a:r>
            <a:r>
              <a:rPr lang="ru-RU" dirty="0" smtClean="0"/>
              <a:t> двоичных кодов являются простота </a:t>
            </a:r>
            <a:r>
              <a:rPr lang="ru-RU" dirty="0" err="1" smtClean="0"/>
              <a:t>реа</a:t>
            </a:r>
            <a:r>
              <a:rPr lang="ru-RU" dirty="0" smtClean="0"/>
              <a:t> -</a:t>
            </a:r>
            <a:r>
              <a:rPr lang="ru-RU" dirty="0" err="1" smtClean="0"/>
              <a:t>лизации</a:t>
            </a:r>
            <a:r>
              <a:rPr lang="ru-RU" dirty="0" smtClean="0"/>
              <a:t>, надежность элементов двоичной логики, малая чувствительность к действию внешних помех и т. 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/>
              <a:t>Код МТК-2 </a:t>
            </a:r>
            <a:br>
              <a:rPr lang="ru-RU" sz="3600" b="1" dirty="0" smtClean="0"/>
            </a:b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Примером двоичного кода является Международный телеграфный код № 2 (МТК-2), в котором каждому переданному символу соответствует пятиэлементная кодовая комбинация.</a:t>
            </a:r>
          </a:p>
          <a:p>
            <a:pPr algn="just"/>
            <a:r>
              <a:rPr lang="ru-RU" dirty="0" smtClean="0"/>
              <a:t>Используя пятиэлементные комбинации, можно организовать передачу только 32 символов. Вспомним, что русский алфавит состоит из 32 букв, кроме того, имеются цифры и желательно обеспечить передачу латинских букв, знаков препинания и т. п. Поэтому в коде МТК-2 одна и та же пятиэлементная кодовая комбинация используется до 3 раз в зависимости от режима передачи, который определяется так называемым регистром. В коде МТК-2 три регистра: русский, латинский и цифровой. Прежде чем вести передачу конкретных знаков, передатчик сообщает приёмнику с помощью специального служебного знака тот регистр, в котором будет вестись последующая передача. Тогда в зависимости от регистра каждая пятиэлементная кодовая комбинация, поступившая от ИС, может иметь одно из трех значений. Так, комбинация 11101 в русском регистре означает букву Я, в цифровом — 1, в латинском — </a:t>
            </a:r>
            <a:r>
              <a:rPr lang="en-US" dirty="0" smtClean="0"/>
              <a:t>Q</a:t>
            </a:r>
            <a:r>
              <a:rPr lang="ru-RU" dirty="0" smtClean="0"/>
              <a:t>. Такой подход позволяет значительно расширить объем передаваемых символов при том же числе элементов в кодовой комбинации (в рассмотренном примере за счёт использования трех регистров число различных передаваемых символов возрастает примерно в 3 раза).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Стандартный код передачи данных</a:t>
            </a:r>
            <a:br>
              <a:rPr lang="ru-RU" sz="3200" b="1" dirty="0" smtClean="0"/>
            </a:b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	Набор символов, предусмотренный кодом МТК-2, является достаточным для написания телеграмм, а в некоторых случаях даже для передачи данных. Как правило, для передачи данных требуется </a:t>
            </a:r>
            <a:r>
              <a:rPr lang="ru-RU" dirty="0" err="1" smtClean="0"/>
              <a:t>использо</a:t>
            </a:r>
            <a:r>
              <a:rPr lang="ru-RU" dirty="0" smtClean="0"/>
              <a:t> -</a:t>
            </a:r>
            <a:r>
              <a:rPr lang="ru-RU" dirty="0" err="1" smtClean="0"/>
              <a:t>вать</a:t>
            </a:r>
            <a:r>
              <a:rPr lang="ru-RU" dirty="0" smtClean="0"/>
              <a:t> больше символов. В связи с этим был </a:t>
            </a:r>
            <a:r>
              <a:rPr lang="ru-RU" dirty="0" err="1" smtClean="0"/>
              <a:t>разрабо</a:t>
            </a:r>
            <a:r>
              <a:rPr lang="ru-RU" dirty="0" smtClean="0"/>
              <a:t>- тан семиэлементный код МТК-5, рекомендованный МСЭ. Он получил название </a:t>
            </a:r>
            <a:r>
              <a:rPr lang="ru-RU" b="1" dirty="0" smtClean="0"/>
              <a:t>стандартного кода пере- дачи данных (СКПД). </a:t>
            </a:r>
            <a:r>
              <a:rPr lang="ru-RU" dirty="0" smtClean="0"/>
              <a:t>Код имеет два регистра. В коде МТК-5 используются 128 7-битных комбинаций для кодирования строчных и прописных букв, десятичных цифр, специальных знаков и символов, разделителей данных и передачи управляющих </a:t>
            </a:r>
            <a:r>
              <a:rPr lang="ru-RU" dirty="0" err="1" smtClean="0"/>
              <a:t>симво</a:t>
            </a:r>
            <a:r>
              <a:rPr lang="ru-RU" dirty="0" smtClean="0"/>
              <a:t> лов.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Избыточность сообщений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/>
              <a:t>	Сообщение, поступающее от ИС, в ряде случаев содержит из- </a:t>
            </a:r>
            <a:r>
              <a:rPr lang="ru-RU" dirty="0" err="1" smtClean="0"/>
              <a:t>быточность</a:t>
            </a:r>
            <a:r>
              <a:rPr lang="ru-RU" dirty="0" smtClean="0"/>
              <a:t>. Последнее обусловлено тем, что символы </a:t>
            </a:r>
            <a:r>
              <a:rPr lang="en-US" dirty="0" err="1" smtClean="0"/>
              <a:t>ai</a:t>
            </a:r>
            <a:r>
              <a:rPr lang="ru-RU" dirty="0" smtClean="0"/>
              <a:t> </a:t>
            </a:r>
            <a:r>
              <a:rPr lang="en-US" dirty="0" smtClean="0"/>
              <a:t>A</a:t>
            </a:r>
            <a:r>
              <a:rPr lang="ru-RU" dirty="0" smtClean="0"/>
              <a:t>, составляющие сообщение, могут быть статистически связаны. Это позволяет часть сообщения не передавать, восстанавливая его на приёме по известной статистической связи.  Так  посту -</a:t>
            </a:r>
            <a:r>
              <a:rPr lang="ru-RU" dirty="0" err="1" smtClean="0"/>
              <a:t>пают</a:t>
            </a:r>
            <a:r>
              <a:rPr lang="ru-RU" dirty="0" smtClean="0"/>
              <a:t> при передаче телеграмм, исключая из текста союзы, предлоги, знаки препинания, поскольку они легко </a:t>
            </a:r>
            <a:r>
              <a:rPr lang="ru-RU" dirty="0" err="1" smtClean="0"/>
              <a:t>восстана</a:t>
            </a:r>
            <a:r>
              <a:rPr lang="ru-RU" dirty="0" smtClean="0"/>
              <a:t>- вливаются при чтении телеграммы на основании известных правил построения фраз и слов. Конечно, избыточность в принимаемой телеграмме позволяет легко исправить часть искаженных слов (правильно их прочитать). Однако, </a:t>
            </a:r>
            <a:r>
              <a:rPr lang="ru-RU" dirty="0" err="1" smtClean="0"/>
              <a:t>избыточ</a:t>
            </a:r>
            <a:r>
              <a:rPr lang="ru-RU" dirty="0" smtClean="0"/>
              <a:t>- </a:t>
            </a:r>
            <a:r>
              <a:rPr lang="ru-RU" dirty="0" err="1" smtClean="0"/>
              <a:t>ность</a:t>
            </a:r>
            <a:r>
              <a:rPr lang="ru-RU" dirty="0" smtClean="0"/>
              <a:t> приводит к тому, что за заданный промежуток времени будет передано меньше сообщений и, следовательно, менее эффективно будет использоваться канал ПДС. Задачу </a:t>
            </a:r>
            <a:r>
              <a:rPr lang="ru-RU" dirty="0" err="1" smtClean="0"/>
              <a:t>устра</a:t>
            </a:r>
            <a:r>
              <a:rPr lang="ru-RU" dirty="0" smtClean="0"/>
              <a:t> -нения избыточности на передаче в системе ПДС выполняет кодер источника, а восстановление принятого сообщения — декодер источника. Часто кодер и декодер источника </a:t>
            </a:r>
            <a:r>
              <a:rPr lang="ru-RU" dirty="0" err="1" smtClean="0"/>
              <a:t>вклю</a:t>
            </a:r>
            <a:r>
              <a:rPr lang="ru-RU" dirty="0" smtClean="0"/>
              <a:t> -чают в состав ИС и ПС.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3200" b="1" dirty="0" smtClean="0"/>
              <a:t>Кодер и декодер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	С целью повышения верности передачи используется избыточное кодирование, позволяющее на приёме обнаружить или даже исправлять ошибки. В процессе кодирования, осуществляемого кодером канала, исходная кодовая комбинация преобразуется и в неё вносится избыточность. На приемном конце декодер канала выполняет обратное преобразование (декодирование), в результате которого получаем комбинацию исходного кода. Часто кодер и декодер канала называют устройствами защиты от ошибок (УЗО).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Устройства преобразования сигналов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С целью согласования кодера и декодера канала с непрерывным каналом связи (средой, в </a:t>
            </a:r>
            <a:r>
              <a:rPr lang="ru-RU" dirty="0" err="1" smtClean="0"/>
              <a:t>кото</a:t>
            </a:r>
            <a:r>
              <a:rPr lang="ru-RU" dirty="0" smtClean="0"/>
              <a:t>- рой, как правило, передаются непрерывные сиг- </a:t>
            </a:r>
            <a:r>
              <a:rPr lang="ru-RU" dirty="0" err="1" smtClean="0"/>
              <a:t>налы</a:t>
            </a:r>
            <a:r>
              <a:rPr lang="ru-RU" dirty="0" smtClean="0"/>
              <a:t>) используются устройства преобразования сигналов (УПС), включаемые на передаче и при- </a:t>
            </a:r>
            <a:r>
              <a:rPr lang="ru-RU" dirty="0" err="1" smtClean="0"/>
              <a:t>ёме</a:t>
            </a:r>
            <a:r>
              <a:rPr lang="ru-RU" dirty="0" smtClean="0"/>
              <a:t>. В частном случае — это модулятор и </a:t>
            </a:r>
            <a:r>
              <a:rPr lang="ru-RU" dirty="0" err="1" smtClean="0"/>
              <a:t>демо</a:t>
            </a:r>
            <a:r>
              <a:rPr lang="ru-RU" dirty="0" smtClean="0"/>
              <a:t>- </a:t>
            </a:r>
            <a:r>
              <a:rPr lang="ru-RU" dirty="0" err="1" smtClean="0"/>
              <a:t>дулятор</a:t>
            </a:r>
            <a:r>
              <a:rPr lang="ru-RU" dirty="0" smtClean="0"/>
              <a:t>. Совместно с каналом связи УПС </a:t>
            </a:r>
            <a:r>
              <a:rPr lang="ru-RU" dirty="0" err="1" smtClean="0"/>
              <a:t>обра</a:t>
            </a:r>
            <a:r>
              <a:rPr lang="ru-RU" dirty="0" smtClean="0"/>
              <a:t>- </a:t>
            </a:r>
            <a:r>
              <a:rPr lang="ru-RU" dirty="0" err="1" smtClean="0"/>
              <a:t>зуют</a:t>
            </a:r>
            <a:r>
              <a:rPr lang="ru-RU" dirty="0" smtClean="0"/>
              <a:t> дискретный канал, т. е. канал, </a:t>
            </a:r>
            <a:r>
              <a:rPr lang="ru-RU" dirty="0" err="1" smtClean="0"/>
              <a:t>предназна</a:t>
            </a:r>
            <a:r>
              <a:rPr lang="ru-RU" dirty="0" smtClean="0"/>
              <a:t>- </a:t>
            </a:r>
            <a:r>
              <a:rPr lang="ru-RU" dirty="0" err="1" smtClean="0"/>
              <a:t>ченный</a:t>
            </a:r>
            <a:r>
              <a:rPr lang="ru-RU" dirty="0" smtClean="0"/>
              <a:t> для передачи только дискретных </a:t>
            </a:r>
            <a:r>
              <a:rPr lang="ru-RU" dirty="0" err="1" smtClean="0"/>
              <a:t>сигна</a:t>
            </a:r>
            <a:r>
              <a:rPr lang="ru-RU" dirty="0" smtClean="0"/>
              <a:t>- лов (цифровых сигналов данных).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/>
            <a:r>
              <a:rPr lang="ru-RU" sz="3200" b="1" dirty="0" smtClean="0"/>
              <a:t>Синхронные и асинхронные ДК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	Различают синхронные и асинхронные </a:t>
            </a:r>
            <a:r>
              <a:rPr lang="ru-RU" dirty="0" err="1" smtClean="0"/>
              <a:t>дис</a:t>
            </a:r>
            <a:r>
              <a:rPr lang="ru-RU" dirty="0" smtClean="0"/>
              <a:t> -</a:t>
            </a:r>
            <a:r>
              <a:rPr lang="ru-RU" dirty="0" err="1" smtClean="0"/>
              <a:t>кретные</a:t>
            </a:r>
            <a:r>
              <a:rPr lang="ru-RU" dirty="0" smtClean="0"/>
              <a:t> каналы. В синхронных дискретных каналах — каждый единичный элемент </a:t>
            </a:r>
            <a:r>
              <a:rPr lang="ru-RU" dirty="0" err="1" smtClean="0"/>
              <a:t>вво</a:t>
            </a:r>
            <a:r>
              <a:rPr lang="ru-RU" dirty="0" smtClean="0"/>
              <a:t> -</a:t>
            </a:r>
            <a:r>
              <a:rPr lang="ru-RU" dirty="0" err="1" smtClean="0"/>
              <a:t>дится</a:t>
            </a:r>
            <a:r>
              <a:rPr lang="ru-RU" dirty="0" smtClean="0"/>
              <a:t> в строго определенные моменты </a:t>
            </a:r>
            <a:r>
              <a:rPr lang="ru-RU" dirty="0" err="1" smtClean="0"/>
              <a:t>вре</a:t>
            </a:r>
            <a:r>
              <a:rPr lang="ru-RU" dirty="0" smtClean="0"/>
              <a:t>- </a:t>
            </a:r>
            <a:r>
              <a:rPr lang="ru-RU" dirty="0" err="1" smtClean="0"/>
              <a:t>мени</a:t>
            </a:r>
            <a:r>
              <a:rPr lang="ru-RU" dirty="0" smtClean="0"/>
              <a:t>. Эти каналы предназначены для пере- дачи только изохронных сигналов. По </a:t>
            </a:r>
            <a:r>
              <a:rPr lang="ru-RU" dirty="0" err="1" smtClean="0"/>
              <a:t>асин</a:t>
            </a:r>
            <a:r>
              <a:rPr lang="ru-RU" dirty="0" smtClean="0"/>
              <a:t>- </a:t>
            </a:r>
            <a:r>
              <a:rPr lang="ru-RU" dirty="0" err="1" smtClean="0"/>
              <a:t>хронному</a:t>
            </a:r>
            <a:r>
              <a:rPr lang="ru-RU" dirty="0" smtClean="0"/>
              <a:t> каналу можно передавать любые сигналы — изохронные, </a:t>
            </a:r>
            <a:r>
              <a:rPr lang="ru-RU" dirty="0" err="1" smtClean="0"/>
              <a:t>анизохронные</a:t>
            </a:r>
            <a:r>
              <a:rPr lang="ru-RU" dirty="0" smtClean="0"/>
              <a:t>. Поэтому такие каналы получили название про- </a:t>
            </a:r>
            <a:r>
              <a:rPr lang="ru-RU" dirty="0" err="1" smtClean="0"/>
              <a:t>зрачных</a:t>
            </a:r>
            <a:r>
              <a:rPr lang="ru-RU" dirty="0" smtClean="0"/>
              <a:t>, или кодонезависимых. Синхронные каналы являются непрозрачными, или </a:t>
            </a:r>
            <a:r>
              <a:rPr lang="ru-RU" dirty="0" err="1" smtClean="0"/>
              <a:t>кодо</a:t>
            </a:r>
            <a:r>
              <a:rPr lang="ru-RU" dirty="0" smtClean="0"/>
              <a:t>- зависимыми.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Расширенный дискретный канал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sz="3400" dirty="0" smtClean="0"/>
              <a:t>Дискретный канал в совокупности с кодером и декодером канала (УЗО) называется расширенным (РДК). Если применительно к дискретному каналу рассматривается передача единичных элементов, принимающих значение “О” или “1” и алфавит “источника”, работающего на дискретный канал, можно считать равным 2, то применительно к РДК рассматривается передача кодовых комбинаций длиной </a:t>
            </a:r>
            <a:r>
              <a:rPr lang="ru-RU" sz="3400" dirty="0" err="1" smtClean="0"/>
              <a:t>п</a:t>
            </a:r>
            <a:r>
              <a:rPr lang="ru-RU" sz="3400" dirty="0" smtClean="0"/>
              <a:t> элементов и при использовании двоичного кода число возможных комбинаций равно 2</a:t>
            </a:r>
            <a:r>
              <a:rPr lang="en-US" sz="3400" baseline="30000" dirty="0" smtClean="0"/>
              <a:t>n</a:t>
            </a:r>
            <a:r>
              <a:rPr lang="ru-RU" sz="3400" dirty="0" smtClean="0"/>
              <a:t>. Следовательно, алфавит “источника”, работающего на РДК, можно считать равным 2</a:t>
            </a:r>
            <a:r>
              <a:rPr lang="ru-RU" sz="3400" baseline="30000" dirty="0" smtClean="0"/>
              <a:t>п</a:t>
            </a:r>
            <a:r>
              <a:rPr lang="ru-RU" sz="3400" dirty="0" smtClean="0"/>
              <a:t>, отсюда и название “расширенный” (элемент алфавита называется символом.) Таким образом, символами являются “0” и “1” для двоичного дискретного канала и кодовые комбинации применительно к РДК. В современной литературе по теории кодирования чаще всего под термином символ принято понимать элемент кодовой комбинации, т. е. “0” или “1”. </a:t>
            </a:r>
          </a:p>
          <a:p>
            <a:pPr algn="just">
              <a:buNone/>
            </a:pPr>
            <a:r>
              <a:rPr lang="ru-RU" sz="3400" dirty="0" smtClean="0"/>
              <a:t>	В технике передачи данных РДК называют каналом передачи данных.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3200" b="1" dirty="0" smtClean="0"/>
              <a:t>Характеристики дискретного канала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/>
              <a:t>	Дискретный канал характеризуется скоростью передачи информации, измеряемой в битах в секунду (бит/с). Другой характеристикой диск- </a:t>
            </a:r>
            <a:r>
              <a:rPr lang="ru-RU" dirty="0" err="1" smtClean="0"/>
              <a:t>ретного</a:t>
            </a:r>
            <a:r>
              <a:rPr lang="ru-RU" dirty="0" smtClean="0"/>
              <a:t> канала является скорость телеграфирования В, измеряемая в бодах. Она определяется числом единичных, элементов, </a:t>
            </a:r>
            <a:r>
              <a:rPr lang="ru-RU" dirty="0" err="1" smtClean="0"/>
              <a:t>передавае</a:t>
            </a:r>
            <a:r>
              <a:rPr lang="ru-RU" dirty="0" smtClean="0"/>
              <a:t>- </a:t>
            </a:r>
            <a:r>
              <a:rPr lang="ru-RU" dirty="0" err="1" smtClean="0"/>
              <a:t>мых</a:t>
            </a:r>
            <a:r>
              <a:rPr lang="ru-RU" dirty="0" smtClean="0"/>
              <a:t> в секунду. В технике ПД вместо термина скорость </a:t>
            </a:r>
            <a:r>
              <a:rPr lang="ru-RU" dirty="0" err="1" smtClean="0"/>
              <a:t>телеграфиро</a:t>
            </a:r>
            <a:r>
              <a:rPr lang="ru-RU" dirty="0" smtClean="0"/>
              <a:t> -</a:t>
            </a:r>
            <a:r>
              <a:rPr lang="ru-RU" dirty="0" err="1" smtClean="0"/>
              <a:t>вания</a:t>
            </a:r>
            <a:r>
              <a:rPr lang="ru-RU" dirty="0" smtClean="0"/>
              <a:t> используется   термин скорость модуляции. Ещё одной </a:t>
            </a:r>
            <a:r>
              <a:rPr lang="ru-RU" dirty="0" err="1" smtClean="0"/>
              <a:t>харак</a:t>
            </a:r>
            <a:r>
              <a:rPr lang="ru-RU" dirty="0" smtClean="0"/>
              <a:t> -</a:t>
            </a:r>
            <a:r>
              <a:rPr lang="ru-RU" dirty="0" err="1" smtClean="0"/>
              <a:t>теристикой</a:t>
            </a:r>
            <a:r>
              <a:rPr lang="ru-RU" dirty="0" smtClean="0"/>
              <a:t> дискретного канала является верность передачи единичных элементов. Она определяется через коэффициент ошибок по элементам </a:t>
            </a:r>
            <a:r>
              <a:rPr lang="en-US" dirty="0" smtClean="0"/>
              <a:t>R</a:t>
            </a:r>
            <a:r>
              <a:rPr lang="ru-RU" dirty="0" err="1" smtClean="0"/>
              <a:t>ош</a:t>
            </a:r>
            <a:r>
              <a:rPr lang="ru-RU" dirty="0" smtClean="0"/>
              <a:t> = </a:t>
            </a:r>
            <a:r>
              <a:rPr lang="en-US" dirty="0" smtClean="0"/>
              <a:t>n</a:t>
            </a:r>
            <a:r>
              <a:rPr lang="ru-RU" baseline="-25000" dirty="0" err="1" smtClean="0"/>
              <a:t>ош</a:t>
            </a:r>
            <a:r>
              <a:rPr lang="ru-RU" dirty="0" smtClean="0"/>
              <a:t>/ N</a:t>
            </a:r>
            <a:r>
              <a:rPr lang="ru-RU" cap="small" dirty="0" smtClean="0"/>
              <a:t> </a:t>
            </a:r>
            <a:r>
              <a:rPr lang="ru-RU" baseline="-25000" dirty="0" smtClean="0"/>
              <a:t>пер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	т. е. отношением числа ошибочно принятых элементов </a:t>
            </a:r>
            <a:r>
              <a:rPr lang="en-US" dirty="0" smtClean="0"/>
              <a:t>n</a:t>
            </a:r>
            <a:r>
              <a:rPr lang="ru-RU" baseline="-25000" dirty="0" err="1" smtClean="0"/>
              <a:t>ош</a:t>
            </a:r>
            <a:r>
              <a:rPr lang="ru-RU" dirty="0" smtClean="0"/>
              <a:t> к общему числу переданных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nep</a:t>
            </a:r>
            <a:r>
              <a:rPr lang="en-US" dirty="0" smtClean="0"/>
              <a:t> </a:t>
            </a:r>
            <a:r>
              <a:rPr lang="ru-RU" dirty="0" smtClean="0"/>
              <a:t>за интервал анализа.</a:t>
            </a:r>
          </a:p>
          <a:p>
            <a:pPr algn="just">
              <a:buNone/>
            </a:pPr>
            <a:r>
              <a:rPr lang="ru-RU" dirty="0" smtClean="0"/>
              <a:t>	Для характеристики канала ПД используются следующие параметры — коэффициент ошибок по кодовым комбинациям и эффективная скорость передачи информации. Коэффициент ошибок по кодовым комбинациям характеризует верность передачи и определяется отношением числа ошибочно принятых кодовых комбинаций к числу переданных в заданном интервале времени.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Пример расчёта скорости телеграфирования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	Рассчитаем скорости телеграфирования В и передачи информации </a:t>
            </a:r>
            <a:r>
              <a:rPr lang="en-US" dirty="0" smtClean="0"/>
              <a:t>R </a:t>
            </a:r>
            <a:r>
              <a:rPr lang="ru-RU" dirty="0" smtClean="0"/>
              <a:t>в дискретном канале. Длительность единичного элемента </a:t>
            </a:r>
            <a:r>
              <a:rPr lang="ru-RU" dirty="0" err="1" smtClean="0"/>
              <a:t>т</a:t>
            </a:r>
            <a:r>
              <a:rPr lang="ru-RU" baseline="-25000" dirty="0" err="1" smtClean="0"/>
              <a:t>о</a:t>
            </a:r>
            <a:r>
              <a:rPr lang="ru-RU" dirty="0" err="1" smtClean="0"/>
              <a:t>=</a:t>
            </a:r>
            <a:r>
              <a:rPr lang="ru-RU" dirty="0" smtClean="0"/>
              <a:t> 10 мс, каждый информационный элемент несёт 1 бит информации и пусть на каждые семь информационных элементов приходится один проверочный.</a:t>
            </a:r>
          </a:p>
          <a:p>
            <a:pPr algn="just">
              <a:buNone/>
            </a:pPr>
            <a:r>
              <a:rPr lang="ru-RU" dirty="0" smtClean="0"/>
              <a:t>	Скорость телеграфирования В=1/т</a:t>
            </a:r>
            <a:r>
              <a:rPr lang="ru-RU" baseline="-25000" dirty="0" smtClean="0"/>
              <a:t>о </a:t>
            </a:r>
            <a:r>
              <a:rPr lang="ru-RU" dirty="0" smtClean="0"/>
              <a:t>и, следовательно, </a:t>
            </a:r>
            <a:r>
              <a:rPr lang="en-US" dirty="0" smtClean="0"/>
              <a:t>B</a:t>
            </a:r>
            <a:r>
              <a:rPr lang="ru-RU" dirty="0" smtClean="0"/>
              <a:t>=1/0,01 = 100 Бод. Скорость передачи информации будет определяться числом информационных элементов, переданных в секунду, т. е. </a:t>
            </a:r>
            <a:r>
              <a:rPr lang="en-US" dirty="0" smtClean="0"/>
              <a:t>R</a:t>
            </a:r>
            <a:r>
              <a:rPr lang="ru-RU" dirty="0" smtClean="0"/>
              <a:t> = </a:t>
            </a:r>
            <a:r>
              <a:rPr lang="en-US" dirty="0" smtClean="0"/>
              <a:t>B</a:t>
            </a:r>
            <a:r>
              <a:rPr lang="ru-RU" dirty="0" smtClean="0"/>
              <a:t>*7/8= 100*7/8 = 87,5 бит/с. </a:t>
            </a:r>
          </a:p>
          <a:p>
            <a:pPr algn="just">
              <a:buNone/>
            </a:pPr>
            <a:r>
              <a:rPr lang="ru-RU" dirty="0" smtClean="0"/>
              <a:t>	При определении эффективной скорости учитывается, что не все комбинации, поступающие на вход канала ПД, выдаются получателю. Часть комбинаций может быть забракована. Кроме того, учитывается, что не все элементы, передаваемые в канал, несут информацию.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/>
          </a:bodyPr>
          <a:lstStyle/>
          <a:p>
            <a:r>
              <a:rPr lang="ru-RU" sz="3600" b="1" u="sng" dirty="0" smtClean="0"/>
              <a:t>1-й вопрос</a:t>
            </a:r>
            <a:r>
              <a:rPr lang="ru-RU" sz="3600" b="1" dirty="0" smtClean="0"/>
              <a:t>: Информация, сообщение, сигналы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00808"/>
            <a:ext cx="9144000" cy="5157192"/>
          </a:xfrm>
        </p:spPr>
        <p:txBody>
          <a:bodyPr>
            <a:normAutofit fontScale="70000" lnSpcReduction="20000"/>
          </a:bodyPr>
          <a:lstStyle/>
          <a:p>
            <a:pPr marL="514350" lvl="0" indent="-514350">
              <a:buAutoNum type="arabicPeriod"/>
            </a:pPr>
            <a:r>
              <a:rPr lang="ru-RU" dirty="0" smtClean="0"/>
              <a:t>Понятие информации и сообщения</a:t>
            </a:r>
          </a:p>
          <a:p>
            <a:pPr marL="514350" lvl="0" indent="-514350">
              <a:buAutoNum type="arabicPeriod"/>
            </a:pPr>
            <a:r>
              <a:rPr lang="ru-RU" dirty="0" smtClean="0"/>
              <a:t>Понятие дискретного (счётного) сообщения</a:t>
            </a:r>
          </a:p>
          <a:p>
            <a:pPr marL="514350" lvl="0" indent="-514350">
              <a:buAutoNum type="arabicPeriod"/>
            </a:pPr>
            <a:r>
              <a:rPr lang="ru-RU" dirty="0" smtClean="0"/>
              <a:t>Тракт передачи дискретных сообщений</a:t>
            </a:r>
          </a:p>
          <a:p>
            <a:pPr marL="514350" lvl="0" indent="-514350">
              <a:buAutoNum type="arabicPeriod"/>
            </a:pPr>
            <a:r>
              <a:rPr lang="ru-RU" dirty="0" smtClean="0"/>
              <a:t>Количество информации в символе сообщения</a:t>
            </a:r>
          </a:p>
          <a:p>
            <a:pPr marL="514350" lvl="0" indent="-514350">
              <a:buAutoNum type="arabicPeriod"/>
            </a:pPr>
            <a:r>
              <a:rPr lang="ru-RU" dirty="0" smtClean="0"/>
              <a:t>Среднее количество информации</a:t>
            </a:r>
          </a:p>
          <a:p>
            <a:pPr marL="514350" lvl="0" indent="-514350">
              <a:buAutoNum type="arabicPeriod"/>
            </a:pPr>
            <a:r>
              <a:rPr lang="ru-RU" dirty="0" smtClean="0"/>
              <a:t>Понятие энтропии</a:t>
            </a:r>
          </a:p>
          <a:p>
            <a:pPr marL="514350" lvl="0" indent="-514350">
              <a:buAutoNum type="arabicPeriod"/>
            </a:pPr>
            <a:r>
              <a:rPr lang="ru-RU" dirty="0" smtClean="0"/>
              <a:t>Энтропия ИС для </a:t>
            </a:r>
            <a:r>
              <a:rPr lang="ru-RU" i="1" dirty="0" smtClean="0"/>
              <a:t>К=2 </a:t>
            </a:r>
            <a:r>
              <a:rPr lang="ru-RU" dirty="0" smtClean="0"/>
              <a:t>и </a:t>
            </a:r>
            <a:r>
              <a:rPr lang="ru-RU" i="1" dirty="0" err="1" smtClean="0"/>
              <a:t>р</a:t>
            </a:r>
            <a:r>
              <a:rPr lang="ru-RU" i="1" dirty="0" smtClean="0"/>
              <a:t>(а</a:t>
            </a:r>
            <a:r>
              <a:rPr lang="ru-RU" i="1" baseline="-25000" dirty="0" smtClean="0"/>
              <a:t>1</a:t>
            </a:r>
            <a:r>
              <a:rPr lang="ru-RU" i="1" dirty="0" smtClean="0"/>
              <a:t>) </a:t>
            </a:r>
            <a:r>
              <a:rPr lang="ru-RU" i="1" dirty="0" err="1" smtClean="0"/>
              <a:t>=р</a:t>
            </a:r>
            <a:r>
              <a:rPr lang="ru-RU" i="1" dirty="0" smtClean="0"/>
              <a:t>(а</a:t>
            </a:r>
            <a:r>
              <a:rPr lang="ru-RU" i="1" baseline="-25000" dirty="0" smtClean="0"/>
              <a:t>2</a:t>
            </a:r>
            <a:r>
              <a:rPr lang="ru-RU" i="1" dirty="0" smtClean="0"/>
              <a:t>) </a:t>
            </a:r>
            <a:r>
              <a:rPr lang="ru-RU" dirty="0" smtClean="0"/>
              <a:t>=0,5</a:t>
            </a:r>
          </a:p>
          <a:p>
            <a:pPr marL="514350" lvl="0" indent="-514350">
              <a:buAutoNum type="arabicPeriod"/>
            </a:pPr>
            <a:r>
              <a:rPr lang="ru-RU" dirty="0" smtClean="0"/>
              <a:t>Принцип передачи сообщений (схема)</a:t>
            </a:r>
          </a:p>
          <a:p>
            <a:pPr marL="514350" lvl="0" indent="-514350">
              <a:buAutoNum type="arabicPeriod"/>
            </a:pPr>
            <a:r>
              <a:rPr lang="ru-RU" dirty="0" smtClean="0"/>
              <a:t>Производительность источника</a:t>
            </a:r>
          </a:p>
          <a:p>
            <a:pPr marL="514350" lvl="0" indent="-514350">
              <a:buAutoNum type="arabicPeriod"/>
            </a:pPr>
            <a:r>
              <a:rPr lang="ru-RU" dirty="0" smtClean="0"/>
              <a:t> Скорость передачи информации</a:t>
            </a:r>
          </a:p>
          <a:p>
            <a:pPr marL="514350" lvl="0" indent="-514350">
              <a:buAutoNum type="arabicPeriod"/>
            </a:pPr>
            <a:r>
              <a:rPr lang="ru-RU" dirty="0" smtClean="0"/>
              <a:t> Виды сигналов</a:t>
            </a:r>
          </a:p>
          <a:p>
            <a:pPr marL="514350" lvl="0" indent="-514350">
              <a:buAutoNum type="arabicPeriod"/>
            </a:pPr>
            <a:r>
              <a:rPr lang="ru-RU" dirty="0" smtClean="0"/>
              <a:t> Цифровой сигнал данных (рисунок)</a:t>
            </a:r>
          </a:p>
          <a:p>
            <a:pPr marL="514350" lvl="0" indent="-514350">
              <a:buAutoNum type="arabicPeriod"/>
            </a:pPr>
            <a:r>
              <a:rPr lang="ru-RU" dirty="0" smtClean="0"/>
              <a:t> Определения параметров ЦСД</a:t>
            </a:r>
          </a:p>
          <a:p>
            <a:pPr marL="514350" lvl="0" indent="-514350">
              <a:buAutoNum type="arabicPeriod"/>
            </a:pPr>
            <a:r>
              <a:rPr lang="ru-RU" dirty="0" smtClean="0"/>
              <a:t> Изохронные и </a:t>
            </a:r>
            <a:r>
              <a:rPr lang="ru-RU" dirty="0" err="1" smtClean="0"/>
              <a:t>анизохронные</a:t>
            </a:r>
            <a:r>
              <a:rPr lang="ru-RU" dirty="0" smtClean="0"/>
              <a:t> сигналы данных</a:t>
            </a:r>
          </a:p>
          <a:p>
            <a:pPr marL="514350" lvl="0" indent="-514350">
              <a:buAutoNum type="arabicPeriod"/>
            </a:pPr>
            <a:endParaRPr lang="ru-RU" dirty="0" smtClean="0"/>
          </a:p>
          <a:p>
            <a:pPr marL="514350" lvl="0" indent="-514350">
              <a:buAutoNum type="arabicPeriod"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marL="514350" lvl="0" indent="-514350"/>
            <a:r>
              <a:rPr lang="ru-RU" sz="3200" b="1" dirty="0" smtClean="0"/>
              <a:t>Понятие информации и сообщения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Под термином “информация” понимают различные сведения, которые поступают к получателю. В литературе можно встретить следующее определение: информация — это сведения, являющиеся объектом передачи, распределения, преобразования, хранения или непосредственного использования. Это могут быть сведения о результатах измерения, наблюдения за каким-либо объектом и т. п.</a:t>
            </a:r>
          </a:p>
          <a:p>
            <a:pPr algn="just"/>
            <a:r>
              <a:rPr lang="ru-RU" dirty="0" smtClean="0"/>
              <a:t>Сообщение является формой представления информации. Одно и то же сведение может быть представлено в различной форме.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pPr lvl="0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300" b="1" dirty="0" smtClean="0"/>
              <a:t>Понятие дискретного (счётного) сообщения</a:t>
            </a:r>
            <a:br>
              <a:rPr lang="ru-RU" sz="3300" b="1" dirty="0" smtClean="0"/>
            </a:br>
            <a:endParaRPr lang="ru-RU" sz="33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При передаче сведений по телеграфу </a:t>
            </a:r>
            <a:r>
              <a:rPr lang="ru-RU" dirty="0" err="1" smtClean="0"/>
              <a:t>информа</a:t>
            </a:r>
            <a:r>
              <a:rPr lang="ru-RU" dirty="0" smtClean="0"/>
              <a:t>- </a:t>
            </a:r>
            <a:r>
              <a:rPr lang="ru-RU" dirty="0" err="1" smtClean="0"/>
              <a:t>ция</a:t>
            </a:r>
            <a:r>
              <a:rPr lang="ru-RU" dirty="0" smtClean="0"/>
              <a:t> заложена в буквах, из которых составляются слова, и цифрах. Очевидно, что на конечном от -резке времени число букв или цифр, </a:t>
            </a:r>
            <a:r>
              <a:rPr lang="ru-RU" dirty="0" err="1" smtClean="0"/>
              <a:t>называе</a:t>
            </a:r>
            <a:r>
              <a:rPr lang="ru-RU" dirty="0" smtClean="0"/>
              <a:t>- </a:t>
            </a:r>
            <a:r>
              <a:rPr lang="ru-RU" dirty="0" err="1" smtClean="0"/>
              <a:t>мых</a:t>
            </a:r>
            <a:r>
              <a:rPr lang="ru-RU" dirty="0" smtClean="0"/>
              <a:t> в дальнейшем символами, является </a:t>
            </a:r>
            <a:r>
              <a:rPr lang="ru-RU" dirty="0" err="1" smtClean="0"/>
              <a:t>конеч</a:t>
            </a:r>
            <a:r>
              <a:rPr lang="ru-RU" dirty="0" smtClean="0"/>
              <a:t>- </a:t>
            </a:r>
            <a:r>
              <a:rPr lang="ru-RU" dirty="0" err="1" smtClean="0"/>
              <a:t>ным</a:t>
            </a:r>
            <a:r>
              <a:rPr lang="ru-RU" dirty="0" smtClean="0"/>
              <a:t>. Это и является отличительной </a:t>
            </a:r>
            <a:r>
              <a:rPr lang="ru-RU" dirty="0" err="1" smtClean="0"/>
              <a:t>особеннос</a:t>
            </a:r>
            <a:r>
              <a:rPr lang="ru-RU" dirty="0" smtClean="0"/>
              <a:t>- </a:t>
            </a:r>
            <a:r>
              <a:rPr lang="ru-RU" dirty="0" err="1" smtClean="0"/>
              <a:t>тью</a:t>
            </a:r>
            <a:r>
              <a:rPr lang="ru-RU" dirty="0" smtClean="0"/>
              <a:t> дискретного, или счётного, сообщения. В то же время число различных возможных значений звукового давления, измеренное при разговоре, даже на конечном отрезке времени будет бес- конечным.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lvl="0" indent="-514350"/>
            <a:r>
              <a:rPr lang="ru-RU" sz="3200" b="1" dirty="0" smtClean="0"/>
              <a:t>Тракт передачи дискретных сообщений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just"/>
            <a:r>
              <a:rPr lang="ru-RU" dirty="0" smtClean="0"/>
              <a:t>Информация, содержащаяся в сообщении, передается получателю по каналу передачи дискретных сообщений.</a:t>
            </a:r>
          </a:p>
          <a:p>
            <a:pPr algn="just"/>
            <a:r>
              <a:rPr lang="ru-RU" dirty="0" smtClean="0"/>
              <a:t>Источник дискретных сообщений характеризуется алфавитом передаваемых символов А. Если объём (число символов) этого алфавита К, то вероятность выдачи символа </a:t>
            </a:r>
            <a:r>
              <a:rPr lang="en-US" dirty="0" err="1" smtClean="0"/>
              <a:t>a</a:t>
            </a:r>
            <a:r>
              <a:rPr lang="en-US" baseline="-25000" dirty="0" err="1" smtClean="0"/>
              <a:t>i</a:t>
            </a:r>
            <a:r>
              <a:rPr lang="en-US" dirty="0" smtClean="0"/>
              <a:t> </a:t>
            </a:r>
            <a:r>
              <a:rPr lang="ru-RU" dirty="0" smtClean="0"/>
              <a:t> равна </a:t>
            </a:r>
            <a:r>
              <a:rPr lang="en-US" dirty="0" smtClean="0"/>
              <a:t>p</a:t>
            </a:r>
            <a:r>
              <a:rPr lang="ru-RU" dirty="0" smtClean="0"/>
              <a:t>(</a:t>
            </a:r>
            <a:r>
              <a:rPr lang="en-US" dirty="0" err="1" smtClean="0"/>
              <a:t>ai</a:t>
            </a:r>
            <a:r>
              <a:rPr lang="ru-RU" dirty="0" smtClean="0"/>
              <a:t>). К числу основных информационных характеристик источника сообщений относятся: количество информации в отдельных символах, энтропия и производительность источника сообщений.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84784"/>
            <a:ext cx="676875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marL="514350" lvl="0" indent="-514350"/>
            <a:r>
              <a:rPr lang="ru-RU" sz="3200" b="1" dirty="0" smtClean="0"/>
              <a:t>Количество информации в символе сообщения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Количество информации в передаваемом символе определяется в битах. Чем меньше вероятность появления того или иного символа (сообщения), тем большее количество информации извлекается при его получении. Если источник может выдать один из двух независимых символов (а1 и а2) и первый из них выдаётся с вероятностью </a:t>
            </a:r>
            <a:r>
              <a:rPr lang="ru-RU" sz="2400" dirty="0" err="1" smtClean="0"/>
              <a:t>р</a:t>
            </a:r>
            <a:r>
              <a:rPr lang="ru-RU" sz="2400" dirty="0" smtClean="0"/>
              <a:t>(а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) = 1, то символ а</a:t>
            </a:r>
            <a:r>
              <a:rPr lang="ru-RU" sz="2400" baseline="-25000" dirty="0" smtClean="0"/>
              <a:t>1</a:t>
            </a:r>
            <a:r>
              <a:rPr lang="ru-RU" sz="2400" dirty="0" smtClean="0"/>
              <a:t> не несёт информации, ибо он заранее известен получателю. Единицей измерения количества информации является бит. Производное от английского </a:t>
            </a:r>
            <a:r>
              <a:rPr lang="en-US" sz="2400" dirty="0" smtClean="0"/>
              <a:t>binary digit</a:t>
            </a:r>
            <a:r>
              <a:rPr lang="ru-RU" sz="2400" dirty="0" smtClean="0"/>
              <a:t> или короче </a:t>
            </a:r>
            <a:r>
              <a:rPr lang="en-US" sz="2400" dirty="0" smtClean="0"/>
              <a:t>bit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Было предложено определять количество информации, которое приходится на один символ а</a:t>
            </a:r>
            <a:r>
              <a:rPr lang="en-US" sz="2400" baseline="-25000" dirty="0" err="1" smtClean="0"/>
              <a:t>i</a:t>
            </a:r>
            <a:r>
              <a:rPr lang="ru-RU" sz="2400" dirty="0" smtClean="0"/>
              <a:t>, выражением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547664" y="5445224"/>
          <a:ext cx="5688632" cy="601340"/>
        </p:xfrm>
        <a:graphic>
          <a:graphicData uri="http://schemas.openxmlformats.org/presentationml/2006/ole">
            <p:oleObj spid="_x0000_s1026" name="Equation" r:id="rId4" imgW="2463480" imgH="241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lvl="0"/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Среднее количество информации</a:t>
            </a:r>
            <a:br>
              <a:rPr lang="ru-RU" sz="3200" b="1" dirty="0" smtClean="0"/>
            </a:b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Среднее количество информации Н(А), которое приходится на один символ, поступающий от источника без памяти, получим, применив операцию усреднения по всему объёму алфавита: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	Это выражение известно, как формула Шеннона для энтропии источника дискретных сообщений. 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r="47707" b="-4877"/>
          <a:stretch>
            <a:fillRect/>
          </a:stretch>
        </p:blipFill>
        <p:spPr bwMode="auto">
          <a:xfrm>
            <a:off x="2267744" y="3356992"/>
            <a:ext cx="496855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pPr lvl="0"/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600" b="1" dirty="0" smtClean="0"/>
              <a:t>Понятие энтропии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16832"/>
            <a:ext cx="9144000" cy="4941168"/>
          </a:xfrm>
        </p:spPr>
        <p:txBody>
          <a:bodyPr/>
          <a:lstStyle/>
          <a:p>
            <a:pPr algn="just">
              <a:buNone/>
            </a:pPr>
            <a:r>
              <a:rPr lang="ru-RU" b="1" i="1" dirty="0" smtClean="0"/>
              <a:t>	Энтропия</a:t>
            </a:r>
            <a:r>
              <a:rPr lang="ru-RU" i="1" dirty="0" smtClean="0"/>
              <a:t> — </a:t>
            </a:r>
            <a:r>
              <a:rPr lang="ru-RU" dirty="0" smtClean="0"/>
              <a:t>это мера неопределённости в </a:t>
            </a:r>
            <a:r>
              <a:rPr lang="ru-RU" dirty="0" err="1" smtClean="0"/>
              <a:t>пове</a:t>
            </a:r>
            <a:r>
              <a:rPr lang="ru-RU" dirty="0" smtClean="0"/>
              <a:t>- </a:t>
            </a:r>
            <a:r>
              <a:rPr lang="ru-RU" dirty="0" err="1" smtClean="0"/>
              <a:t>дении</a:t>
            </a:r>
            <a:r>
              <a:rPr lang="ru-RU" dirty="0" smtClean="0"/>
              <a:t> ИС. Она равна нулю, если с вероятностью единица источником выдаётся всегда одно и то же сообщение (в этом случае неопределённость в поведении ИС отсутствует). Энтропия максима- льна, если символы источника появляются </a:t>
            </a:r>
            <a:r>
              <a:rPr lang="ru-RU" dirty="0" err="1" smtClean="0"/>
              <a:t>неза</a:t>
            </a:r>
            <a:r>
              <a:rPr lang="ru-RU" dirty="0" smtClean="0"/>
              <a:t>- </a:t>
            </a:r>
            <a:r>
              <a:rPr lang="ru-RU" dirty="0" err="1" smtClean="0"/>
              <a:t>висимо</a:t>
            </a:r>
            <a:r>
              <a:rPr lang="ru-RU" dirty="0" smtClean="0"/>
              <a:t> и с одинаковой вероятностью.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857</Words>
  <Application>Microsoft Office PowerPoint</Application>
  <PresentationFormat>Экран (4:3)</PresentationFormat>
  <Paragraphs>115</Paragraphs>
  <Slides>29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1" baseType="lpstr">
      <vt:lpstr>Тема Office</vt:lpstr>
      <vt:lpstr>Equation</vt:lpstr>
      <vt:lpstr>Тема лекции: Основы передачи            дискретных сообщений</vt:lpstr>
      <vt:lpstr>ЛИТЕРАТУРА</vt:lpstr>
      <vt:lpstr>1-й вопрос: Информация, сообщение, сигналы</vt:lpstr>
      <vt:lpstr>Понятие информации и сообщения</vt:lpstr>
      <vt:lpstr> Понятие дискретного (счётного) сообщения </vt:lpstr>
      <vt:lpstr>Тракт передачи дискретных сообщений</vt:lpstr>
      <vt:lpstr>Количество информации в символе сообщения</vt:lpstr>
      <vt:lpstr> Среднее количество информации </vt:lpstr>
      <vt:lpstr> Понятие энтропии </vt:lpstr>
      <vt:lpstr>Энтропия ИС для К=2 и р(а1) =р(а2) =0,5</vt:lpstr>
      <vt:lpstr>Принцип передачи сообщений</vt:lpstr>
      <vt:lpstr> Производительность источника </vt:lpstr>
      <vt:lpstr>  Скорость передачи информации </vt:lpstr>
      <vt:lpstr>Цифровой сигнал данных</vt:lpstr>
      <vt:lpstr>Цифровой сигнал данных</vt:lpstr>
      <vt:lpstr>Определения параметров ЦСД</vt:lpstr>
      <vt:lpstr>  Изохронные и анизохронные сигналы данных </vt:lpstr>
      <vt:lpstr>2-й вопрос: Структурная схема системы ПДС </vt:lpstr>
      <vt:lpstr>Структурная схема системы ПДС</vt:lpstr>
      <vt:lpstr> Бинарные коды  </vt:lpstr>
      <vt:lpstr> Код МТК-2  </vt:lpstr>
      <vt:lpstr> Стандартный код передачи данных </vt:lpstr>
      <vt:lpstr> Избыточность сообщений </vt:lpstr>
      <vt:lpstr>Кодер и декодер</vt:lpstr>
      <vt:lpstr> Устройства преобразования сигналов </vt:lpstr>
      <vt:lpstr>Синхронные и асинхронные ДК</vt:lpstr>
      <vt:lpstr> Расширенный дискретный канал </vt:lpstr>
      <vt:lpstr>Характеристики дискретного канала</vt:lpstr>
      <vt:lpstr>Пример расчёта скорости телеграфирования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67</cp:revision>
  <dcterms:created xsi:type="dcterms:W3CDTF">2014-02-17T19:25:33Z</dcterms:created>
  <dcterms:modified xsi:type="dcterms:W3CDTF">2016-02-25T15:10:53Z</dcterms:modified>
</cp:coreProperties>
</file>